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90" r:id="rId3"/>
    <p:sldId id="331" r:id="rId4"/>
    <p:sldId id="298" r:id="rId5"/>
    <p:sldId id="320" r:id="rId6"/>
    <p:sldId id="332" r:id="rId7"/>
    <p:sldId id="328" r:id="rId8"/>
    <p:sldId id="327" r:id="rId9"/>
    <p:sldId id="329" r:id="rId10"/>
    <p:sldId id="330" r:id="rId11"/>
    <p:sldId id="26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101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8488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054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070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8127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EC6F1-6C92-A8F4-C2E1-79B02AFCA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E97BCA5-FAE1-AEE6-D843-9065429EB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B5C0AAA-58C1-FDB1-21ED-2E9543971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6593FA-552C-09C0-3B0C-F1B5036A46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124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3196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535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55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758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981380" y="1906537"/>
            <a:ext cx="822924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Естественного Языка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Представление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  <a:p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Русинова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Залина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Ринатовна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992544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4F1B9-2F94-4410-894E-D81FD3D4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1556792"/>
            <a:ext cx="871296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</a:rPr>
              <a:t>Долганов Антон Юрьевич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u="sng" dirty="0">
                <a:solidFill>
                  <a:schemeClr val="bg1"/>
                </a:solidFill>
              </a:rPr>
              <a:t>ai@day-ural.ru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bg1"/>
                </a:solidFill>
              </a:rPr>
              <a:t>В основном пишем в  группе </a:t>
            </a:r>
            <a:r>
              <a:rPr lang="en-US" altLang="ru-RU" dirty="0" err="1">
                <a:solidFill>
                  <a:schemeClr val="bg1"/>
                </a:solidFill>
              </a:rPr>
              <a:t>tg</a:t>
            </a:r>
            <a:endParaRPr lang="ru-RU" altLang="ru-RU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chemeClr val="bg1"/>
                </a:solidFill>
              </a:rPr>
              <a:t>Telegram: </a:t>
            </a:r>
            <a:r>
              <a:rPr lang="ru-RU" altLang="ru-RU" dirty="0">
                <a:solidFill>
                  <a:schemeClr val="bg1"/>
                </a:solidFill>
              </a:rPr>
              <a:t>+7-912-665-32-97 / </a:t>
            </a:r>
            <a:r>
              <a:rPr lang="en-US" altLang="ru-RU" dirty="0">
                <a:solidFill>
                  <a:schemeClr val="bg1"/>
                </a:solidFill>
              </a:rPr>
              <a:t>@</a:t>
            </a:r>
            <a:r>
              <a:rPr lang="en-US" altLang="ru-RU" dirty="0" err="1">
                <a:solidFill>
                  <a:schemeClr val="bg1"/>
                </a:solidFill>
              </a:rPr>
              <a:t>not_olga</a:t>
            </a:r>
            <a:endParaRPr lang="ru-RU" altLang="ru-RU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chemeClr val="bg1"/>
              </a:solidFill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B7A39069-6067-4B52-971F-5D9059BC613C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Контакты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C59D08-E4A5-40F7-AA80-7E0D4703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CEEC138-E88A-4867-AECC-23082E39D24A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F62A9A-59C9-498A-A852-EB4D6AA4A34F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4F1B9-2F94-4410-894E-D81FD3D4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4077072"/>
            <a:ext cx="871296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b="1" dirty="0" err="1">
                <a:solidFill>
                  <a:schemeClr val="bg1"/>
                </a:solidFill>
              </a:rPr>
              <a:t>Русинова</a:t>
            </a:r>
            <a:r>
              <a:rPr lang="ru-RU" altLang="ru-RU" b="1" dirty="0">
                <a:solidFill>
                  <a:schemeClr val="bg1"/>
                </a:solidFill>
              </a:rPr>
              <a:t> </a:t>
            </a:r>
            <a:r>
              <a:rPr lang="ru-RU" altLang="ru-RU" b="1" dirty="0" err="1">
                <a:solidFill>
                  <a:schemeClr val="bg1"/>
                </a:solidFill>
              </a:rPr>
              <a:t>Залина</a:t>
            </a:r>
            <a:r>
              <a:rPr lang="ru-RU" altLang="ru-RU" b="1" dirty="0">
                <a:solidFill>
                  <a:schemeClr val="bg1"/>
                </a:solidFill>
              </a:rPr>
              <a:t> </a:t>
            </a:r>
            <a:r>
              <a:rPr lang="ru-RU" altLang="ru-RU" b="1" dirty="0" err="1">
                <a:solidFill>
                  <a:schemeClr val="bg1"/>
                </a:solidFill>
              </a:rPr>
              <a:t>Ринатовна</a:t>
            </a:r>
            <a:endParaRPr lang="ru-RU" altLang="ru-RU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chemeClr val="bg1"/>
                </a:solidFill>
              </a:rPr>
              <a:t>z.r.rusinova@urfu.ru</a:t>
            </a:r>
            <a:endParaRPr lang="ru-RU" altLang="ru-RU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None/>
            </a:pPr>
            <a:r>
              <a:rPr lang="en-US" altLang="ru-RU" dirty="0">
                <a:solidFill>
                  <a:schemeClr val="bg1"/>
                </a:solidFill>
              </a:rPr>
              <a:t>Telegram: </a:t>
            </a:r>
            <a:r>
              <a:rPr lang="ru-RU" altLang="ru-RU" dirty="0">
                <a:solidFill>
                  <a:schemeClr val="bg1"/>
                </a:solidFill>
              </a:rPr>
              <a:t>+7-965-54-74-022 / </a:t>
            </a:r>
            <a:r>
              <a:rPr lang="en-US" altLang="ru-RU" dirty="0">
                <a:solidFill>
                  <a:schemeClr val="bg1"/>
                </a:solidFill>
              </a:rPr>
              <a:t>@</a:t>
            </a:r>
            <a:r>
              <a:rPr lang="en-US" altLang="ru-RU" dirty="0" err="1">
                <a:solidFill>
                  <a:schemeClr val="bg1"/>
                </a:solidFill>
              </a:rPr>
              <a:t>ZalinaRusinova</a:t>
            </a:r>
            <a:endParaRPr lang="ru-RU" alt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283" y="4047475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1CC6BC9-48CA-49F2-8F95-58CDE34BEF47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D7B529-F0D4-464F-B21F-2E4DFC74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D0D1A7-F68F-4DF0-BEF3-E5C81FEB8124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894BCBA-66D4-4117-AEAD-E62DD9D583D8}"/>
              </a:ext>
            </a:extLst>
          </p:cNvPr>
          <p:cNvSpPr txBox="1">
            <a:spLocks/>
          </p:cNvSpPr>
          <p:nvPr/>
        </p:nvSpPr>
        <p:spPr>
          <a:xfrm>
            <a:off x="1896117" y="216628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A395D8-9EF5-4219-A04F-43607E63357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609" y="2204864"/>
            <a:ext cx="566707" cy="4722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Как же можно делать песни…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2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2639616" y="980731"/>
            <a:ext cx="89644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Юрьевич Долганов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32 года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2564906"/>
            <a:ext cx="1137726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Кандидат технических наук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0"/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Специальность: 05.11.17 - Приборы, системы и изделия медицинского назначения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Информационная система поддержки принятия решения врача при лечении заболеваний, сопровождающихся нарушениями регуляции вегетативной нервной системы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1412776"/>
            <a:ext cx="943304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УрФУ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Специалитет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Медицинская физика  (Физфак </a:t>
            </a:r>
            <a:r>
              <a:rPr lang="ru-RU" sz="20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УргУ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Аспирантура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Информатика и вычислительная техника (ИРИТ-РТФ);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623392" y="4221091"/>
            <a:ext cx="111612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УрФУ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Доцент УНЦ ИИ(преподавал/-ю магистрантам)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Интеллектуальные информационные системы и технологии в медицине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Прикладной анализ данных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естественного языка (ИИИ)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Science Competition (Practical Artificial Intelligence)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Информационные технологии и сервисы (бакалавриат ТОП-ИИ, ТОП-ИТ)</a:t>
            </a:r>
          </a:p>
        </p:txBody>
      </p:sp>
      <p:pic>
        <p:nvPicPr>
          <p:cNvPr id="12" name="Picture 8" descr="Логотип УрГУ.jpg">
            <a:extLst>
              <a:ext uri="{FF2B5EF4-FFF2-40B4-BE49-F238E27FC236}">
                <a16:creationId xmlns:a16="http://schemas.microsoft.com/office/drawing/2014/main" id="{8BDF1FDF-344C-48DE-B5DB-CA8EFDF9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8438" l="3000" r="97500">
                        <a14:foregroundMark x1="7500" y1="19531" x2="32000" y2="10156"/>
                        <a14:foregroundMark x1="52244" y1="7813" x2="59000" y2="7031"/>
                        <a14:foregroundMark x1="48874" y1="8203" x2="52244" y2="7813"/>
                        <a14:foregroundMark x1="45496" y1="8594" x2="48874" y2="8203"/>
                        <a14:foregroundMark x1="42126" y1="8984" x2="45496" y2="8594"/>
                        <a14:foregroundMark x1="38748" y1="9375" x2="42126" y2="8984"/>
                        <a14:foregroundMark x1="35370" y1="9766" x2="38748" y2="9375"/>
                        <a14:foregroundMark x1="32000" y1="10156" x2="35370" y2="9766"/>
                        <a14:foregroundMark x1="60971" y1="7813" x2="90500" y2="19531"/>
                        <a14:foregroundMark x1="59000" y1="7031" x2="60971" y2="7813"/>
                        <a14:foregroundMark x1="31498" y1="28125" x2="51000" y2="25781"/>
                        <a14:foregroundMark x1="30009" y1="28304" x2="31498" y2="28125"/>
                        <a14:foregroundMark x1="28245" y1="28516" x2="29098" y2="28413"/>
                        <a14:foregroundMark x1="25000" y1="28906" x2="28245" y2="28516"/>
                        <a14:foregroundMark x1="51000" y1="25781" x2="77500" y2="28125"/>
                        <a14:foregroundMark x1="22500" y1="38281" x2="23000" y2="56641"/>
                        <a14:foregroundMark x1="40500" y1="37891" x2="41000" y2="57422"/>
                        <a14:foregroundMark x1="58000" y1="38672" x2="60500" y2="58203"/>
                        <a14:foregroundMark x1="78000" y1="38672" x2="79500" y2="54688"/>
                        <a14:foregroundMark x1="16000" y1="68359" x2="72500" y2="66016"/>
                        <a14:foregroundMark x1="72500" y1="66016" x2="80500" y2="66797"/>
                        <a14:foregroundMark x1="17077" y1="89453" x2="18000" y2="91016"/>
                        <a14:foregroundMark x1="12000" y1="80859" x2="17077" y2="89453"/>
                        <a14:foregroundMark x1="12500" y1="98047" x2="22000" y2="95703"/>
                        <a14:foregroundMark x1="34768" y1="88672" x2="36000" y2="97656"/>
                        <a14:foregroundMark x1="34500" y1="86719" x2="34768" y2="88672"/>
                        <a14:foregroundMark x1="57000" y1="82813" x2="55000" y2="98438"/>
                        <a14:foregroundMark x1="81521" y1="90625" x2="83000" y2="92188"/>
                        <a14:foregroundMark x1="80412" y1="89453" x2="81521" y2="90625"/>
                        <a14:foregroundMark x1="79303" y1="88281" x2="80412" y2="89453"/>
                        <a14:foregroundMark x1="74500" y1="83203" x2="79303" y2="88281"/>
                        <a14:foregroundMark x1="50500" y1="2344" x2="50500" y2="2344"/>
                        <a14:foregroundMark x1="3000" y1="21094" x2="3000" y2="21094"/>
                        <a14:foregroundMark x1="97500" y1="21094" x2="97500" y2="21094"/>
                        <a14:backgroundMark x1="40000" y1="88672" x2="40000" y2="88672"/>
                        <a14:backgroundMark x1="49000" y1="8594" x2="49000" y2="8594"/>
                        <a14:backgroundMark x1="49000" y1="8203" x2="49000" y2="8203"/>
                        <a14:backgroundMark x1="50500" y1="8203" x2="50500" y2="8203"/>
                        <a14:backgroundMark x1="50500" y1="7813" x2="50500" y2="7813"/>
                        <a14:backgroundMark x1="46500" y1="9375" x2="46500" y2="9375"/>
                        <a14:backgroundMark x1="47000" y1="8984" x2="47000" y2="8984"/>
                        <a14:backgroundMark x1="47500" y1="8594" x2="47500" y2="8594"/>
                        <a14:backgroundMark x1="51000" y1="8594" x2="51000" y2="8594"/>
                        <a14:backgroundMark x1="52000" y1="8594" x2="52000" y2="8594"/>
                        <a14:backgroundMark x1="45500" y1="9766" x2="45500" y2="9766"/>
                        <a14:backgroundMark x1="29500" y1="28906" x2="29500" y2="28906"/>
                        <a14:backgroundMark x1="31500" y1="28516" x2="31500" y2="28516"/>
                        <a14:backgroundMark x1="32500" y1="28516" x2="32500" y2="28516"/>
                        <a14:backgroundMark x1="31000" y1="28516" x2="31000" y2="28516"/>
                        <a14:backgroundMark x1="30500" y1="28906" x2="29500" y2="28906"/>
                        <a14:backgroundMark x1="29000" y1="28906" x2="29000" y2="28906"/>
                        <a14:backgroundMark x1="20000" y1="89453" x2="20000" y2="89453"/>
                        <a14:backgroundMark x1="81000" y1="90625" x2="81000" y2="90625"/>
                        <a14:backgroundMark x1="81000" y1="89453" x2="81000" y2="89453"/>
                        <a14:backgroundMark x1="81000" y1="89453" x2="81000" y2="89453"/>
                        <a14:backgroundMark x1="80500" y1="88281" x2="80500" y2="88281"/>
                        <a14:backgroundMark x1="31500" y1="28125" x2="31500" y2="28125"/>
                        <a14:backgroundMark x1="33000" y1="28516" x2="33000" y2="28516"/>
                        <a14:backgroundMark x1="68000" y1="28516" x2="68000" y2="28516"/>
                        <a14:backgroundMark x1="45500" y1="8984" x2="45500" y2="8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9" y="1052739"/>
            <a:ext cx="1430855" cy="18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  <p:bldP spid="15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книжек я (не я) писал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3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EA3D-4D8E-CA5B-36D1-DF3EC792C0CA}"/>
              </a:ext>
            </a:extLst>
          </p:cNvPr>
          <p:cNvSpPr txBox="1"/>
          <p:nvPr/>
        </p:nvSpPr>
        <p:spPr>
          <a:xfrm>
            <a:off x="404430" y="4845536"/>
            <a:ext cx="10369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Молчанова, Т. А. Дообучение больших языковых моделей для решения специализированных задач : магистерская диссертация / Т. А. Молчанова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2024. — 79 с. — </a:t>
            </a:r>
            <a:r>
              <a:rPr lang="ru-RU" dirty="0" err="1">
                <a:solidFill>
                  <a:schemeClr val="bg1"/>
                </a:solidFill>
              </a:rPr>
              <a:t>Библиогр</a:t>
            </a:r>
            <a:r>
              <a:rPr lang="ru-RU" dirty="0">
                <a:solidFill>
                  <a:schemeClr val="bg1"/>
                </a:solidFill>
              </a:rPr>
              <a:t>.: с. 73-79 (48 назв.).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6853C-BD7B-FDF5-7EA1-1AC9F3CFDA2E}"/>
              </a:ext>
            </a:extLst>
          </p:cNvPr>
          <p:cNvSpPr txBox="1"/>
          <p:nvPr/>
        </p:nvSpPr>
        <p:spPr>
          <a:xfrm>
            <a:off x="404430" y="3645207"/>
            <a:ext cx="108732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Калиберда</a:t>
            </a:r>
            <a:r>
              <a:rPr lang="ru-RU" dirty="0">
                <a:solidFill>
                  <a:schemeClr val="bg1"/>
                </a:solidFill>
              </a:rPr>
              <a:t> А. А. Разработка антивирусного решения на основе нейронных сетей : магистерская диссертация / А. А. </a:t>
            </a:r>
            <a:r>
              <a:rPr lang="ru-RU" dirty="0" err="1">
                <a:solidFill>
                  <a:schemeClr val="bg1"/>
                </a:solidFill>
              </a:rPr>
              <a:t>Калиберда</a:t>
            </a:r>
            <a:r>
              <a:rPr lang="ru-RU" dirty="0">
                <a:solidFill>
                  <a:schemeClr val="bg1"/>
                </a:solidFill>
              </a:rPr>
              <a:t>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2024. — 52 с. — </a:t>
            </a:r>
            <a:r>
              <a:rPr lang="ru-RU" dirty="0" err="1">
                <a:solidFill>
                  <a:schemeClr val="bg1"/>
                </a:solidFill>
              </a:rPr>
              <a:t>Библиогр</a:t>
            </a:r>
            <a:r>
              <a:rPr lang="ru-RU" dirty="0">
                <a:solidFill>
                  <a:schemeClr val="bg1"/>
                </a:solidFill>
              </a:rPr>
              <a:t>.: с. 45-50 (60 назв.).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48FCE-BC0A-977D-DD2B-B1763101F668}"/>
              </a:ext>
            </a:extLst>
          </p:cNvPr>
          <p:cNvSpPr txBox="1"/>
          <p:nvPr/>
        </p:nvSpPr>
        <p:spPr>
          <a:xfrm>
            <a:off x="397803" y="2224702"/>
            <a:ext cx="11613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Русинова З. Р. Разработка инструмента для автоматического выявления уязвимостей в исходном коде на основе глубоких нейронных сетей : магистерская диссертация / З. Р. Русинова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2024. — 81 с. — </a:t>
            </a:r>
            <a:r>
              <a:rPr lang="ru-RU" dirty="0" err="1">
                <a:solidFill>
                  <a:schemeClr val="bg1"/>
                </a:solidFill>
              </a:rPr>
              <a:t>Библиогр</a:t>
            </a:r>
            <a:r>
              <a:rPr lang="ru-RU" dirty="0">
                <a:solidFill>
                  <a:schemeClr val="bg1"/>
                </a:solidFill>
              </a:rPr>
              <a:t>.: с. 74-81 (59 назв.).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F109C-F544-1082-2A38-5ABADF2506BF}"/>
              </a:ext>
            </a:extLst>
          </p:cNvPr>
          <p:cNvSpPr txBox="1"/>
          <p:nvPr/>
        </p:nvSpPr>
        <p:spPr>
          <a:xfrm>
            <a:off x="387622" y="1013243"/>
            <a:ext cx="11483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Кожемяков</a:t>
            </a:r>
            <a:r>
              <a:rPr lang="ru-RU" dirty="0">
                <a:solidFill>
                  <a:schemeClr val="bg1"/>
                </a:solidFill>
              </a:rPr>
              <a:t>, К. В. Построение модели машинного обучения для поиска кода товара по текстовому описанию : магистерская диссертация / К. В. </a:t>
            </a:r>
            <a:r>
              <a:rPr lang="ru-RU" dirty="0" err="1">
                <a:solidFill>
                  <a:schemeClr val="bg1"/>
                </a:solidFill>
              </a:rPr>
              <a:t>Кожемяков</a:t>
            </a:r>
            <a:r>
              <a:rPr lang="ru-RU" dirty="0">
                <a:solidFill>
                  <a:schemeClr val="bg1"/>
                </a:solidFill>
              </a:rPr>
              <a:t> ; Уральский федеральный университет имени первого Президента России Б. Н. Ельцина, Институт радиоэлектроники и информационных технологий-РТФ, Кафедра информационных технологий и систем управления. — Екатеринбург, 2023. — 52 с. — </a:t>
            </a:r>
            <a:r>
              <a:rPr lang="ru-RU" dirty="0" err="1">
                <a:solidFill>
                  <a:schemeClr val="bg1"/>
                </a:solidFill>
              </a:rPr>
              <a:t>Библиогр</a:t>
            </a:r>
            <a:r>
              <a:rPr lang="ru-RU" dirty="0">
                <a:solidFill>
                  <a:schemeClr val="bg1"/>
                </a:solidFill>
              </a:rPr>
              <a:t>.: с. 44-46 (25 назв.).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AD77EE-F9D4-CA70-FF81-7FDCFC191C47}"/>
              </a:ext>
            </a:extLst>
          </p:cNvPr>
          <p:cNvSpPr txBox="1"/>
          <p:nvPr/>
        </p:nvSpPr>
        <p:spPr>
          <a:xfrm>
            <a:off x="404430" y="6322864"/>
            <a:ext cx="10369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А в этом году было про </a:t>
            </a:r>
            <a:r>
              <a:rPr lang="en-US" sz="2400" dirty="0">
                <a:solidFill>
                  <a:schemeClr val="bg1"/>
                </a:solidFill>
              </a:rPr>
              <a:t>RAG, </a:t>
            </a:r>
            <a:r>
              <a:rPr lang="ru-RU" sz="2400" dirty="0">
                <a:solidFill>
                  <a:schemeClr val="bg1"/>
                </a:solidFill>
              </a:rPr>
              <a:t>онтологии, оценка благозвучия имён </a:t>
            </a:r>
          </a:p>
        </p:txBody>
      </p:sp>
    </p:spTree>
    <p:extLst>
      <p:ext uri="{BB962C8B-B14F-4D97-AF65-F5344CB8AC3E}">
        <p14:creationId xmlns:p14="http://schemas.microsoft.com/office/powerpoint/2010/main" val="152266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фокусов видал…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4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5301209"/>
            <a:ext cx="9433048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(DeepLearning.AI)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Classification and Vector Spaces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Probabilistic Models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Sequence Models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with Attention Models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79376" y="3429000"/>
            <a:ext cx="1144927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(DeepLearning.AI)</a:t>
            </a:r>
            <a:endParaRPr lang="en-US" b="1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Neural Networks and Deep Learning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Improving Deep Neural Networks: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Hyperparameter</a:t>
            </a: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Tuning, Regularization and Optimization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Structuring Machine Learning Projects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Sequence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772818"/>
            <a:ext cx="11449272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DeepLearning.AI </a:t>
            </a:r>
            <a:r>
              <a:rPr lang="en-US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Developer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(DeepLearning.AI)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 to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for Artificial Intelligence, Machine Learning, and Deep Learning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 in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en-US" sz="16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 in </a:t>
            </a:r>
            <a:r>
              <a:rPr lang="en-US" sz="16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en-US" sz="16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Sequences, Time Series and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196752"/>
            <a:ext cx="56166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(Stanford University)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BADDA6-C7A4-4301-A108-46C15719C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5104554"/>
            <a:ext cx="2232248" cy="1738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B9F36B-CDCE-4AF3-AE86-55ADCABC1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2163"/>
          <a:stretch/>
        </p:blipFill>
        <p:spPr>
          <a:xfrm>
            <a:off x="7464152" y="2348881"/>
            <a:ext cx="2088232" cy="1583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C5D6C3-3290-460D-A5EE-043140735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352" y="3645028"/>
            <a:ext cx="1968651" cy="1615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464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CE27C0-AB00-6B02-75A3-52B72370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707" y="872716"/>
            <a:ext cx="3684605" cy="26081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фокусов видал…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5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393236" y="2569407"/>
            <a:ext cx="64260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и обработка текста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(Samsung)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407368" y="1196752"/>
            <a:ext cx="9721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и компьютерное зрение</a:t>
            </a:r>
            <a:r>
              <a:rPr lang="en-US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(Samsung)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6BB3D-0F0A-D68D-AB0D-41D68E11B21C}"/>
              </a:ext>
            </a:extLst>
          </p:cNvPr>
          <p:cNvSpPr txBox="1"/>
          <p:nvPr/>
        </p:nvSpPr>
        <p:spPr>
          <a:xfrm>
            <a:off x="407368" y="3965427"/>
            <a:ext cx="62093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соревновательные Data Science и </a:t>
            </a:r>
            <a:r>
              <a:rPr lang="ru-RU" b="1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Мachine</a:t>
            </a:r>
            <a:r>
              <a:rPr lang="ru-RU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Learning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12F668-1CF1-472A-3D14-AFC4D45A9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2704884"/>
            <a:ext cx="3561667" cy="25210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BBE613-C792-8474-3EAC-A7D67B446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433" y="4288447"/>
            <a:ext cx="3561667" cy="252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3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E897A-39A2-F841-705B-2FD1F317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D0002-9FAF-A214-0454-648BF698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116636"/>
            <a:ext cx="792088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47644" marR="5080">
              <a:lnSpc>
                <a:spcPct val="100400"/>
              </a:lnSpc>
            </a:pPr>
            <a:r>
              <a:rPr lang="ru-RU" sz="4000" b="1" spc="-5" dirty="0">
                <a:solidFill>
                  <a:schemeClr val="bg1"/>
                </a:solidFill>
              </a:rPr>
              <a:t>Много фокусов видал…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3EDB0F5-8645-94BE-4B1C-E76F9526F27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064553" y="6309321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6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FA69259-2408-F547-619D-9043E27B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" y="1"/>
            <a:ext cx="1769839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B9033A0-BBBD-A098-F1BF-AADF1C61AC51}"/>
              </a:ext>
            </a:extLst>
          </p:cNvPr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171758E-EE74-0CD5-BE0D-6CECF11133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A4B79A-8229-20C2-9284-1030EF858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1013243"/>
            <a:ext cx="5671613" cy="400379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7971A3-7813-40B7-A5F5-135F637C517F}"/>
              </a:ext>
            </a:extLst>
          </p:cNvPr>
          <p:cNvSpPr/>
          <p:nvPr/>
        </p:nvSpPr>
        <p:spPr>
          <a:xfrm>
            <a:off x="6023992" y="1013243"/>
            <a:ext cx="6120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</a:rPr>
              <a:t>Делаем свой AI-продукт на базе </a:t>
            </a:r>
            <a:r>
              <a:rPr lang="ru-RU" sz="2400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</a:rPr>
              <a:t>ChatGPT</a:t>
            </a: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</a:rPr>
              <a:t> или других LLM моделей.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0995AE-509A-1C7C-EA85-6E2AB5765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680" y="2021317"/>
            <a:ext cx="6092782" cy="43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8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Структура Курса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Google Shape;152;p26"/>
          <p:cNvSpPr txBox="1"/>
          <p:nvPr/>
        </p:nvSpPr>
        <p:spPr>
          <a:xfrm>
            <a:off x="119336" y="1301311"/>
            <a:ext cx="6840760" cy="496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117" bIns="121117" anchor="t" anchorCtr="0">
            <a:noAutofit/>
          </a:bodyPr>
          <a:lstStyle/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Классические методы машинного обучения в обработке естественного языка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Нейронные сети в обработке естественного языка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Трансформеры</a:t>
            </a: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: Истоки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«дешёвое» </a:t>
            </a:r>
            <a:r>
              <a:rPr lang="ru-RU" sz="2400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дообучение</a:t>
            </a: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больших моделей 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Векторные базы данных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Промпт</a:t>
            </a: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-инженер – умершая профессия будущего</a:t>
            </a:r>
          </a:p>
          <a:p>
            <a:pPr marL="284636" indent="-284636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Что-то про агентов и прочее рагу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4427" t="10120" b="24091"/>
          <a:stretch/>
        </p:blipFill>
        <p:spPr>
          <a:xfrm>
            <a:off x="7032104" y="1122362"/>
            <a:ext cx="4566128" cy="55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6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БРС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/>
              <p:nvPr/>
            </p:nvSpPr>
            <p:spPr>
              <a:xfrm>
                <a:off x="263352" y="1340768"/>
                <a:ext cx="1132556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Итоговая </m:t>
                      </m:r>
                      <m:r>
                        <a:rPr lang="ru-RU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оценка = </m:t>
                      </m:r>
                      <m:r>
                        <a:rPr lang="ru-RU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0.6∗Лекции+0.4∗Практики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340768"/>
                <a:ext cx="1132556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/>
              <p:nvPr/>
            </p:nvSpPr>
            <p:spPr>
              <a:xfrm>
                <a:off x="74351" y="2302946"/>
                <a:ext cx="1211764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Лекции 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0.5∗Текущие задания+ 0.5∗зачет/экзамен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Текущие задания = Вопросы 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преподавателю 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20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баллов) + Тесты (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8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0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баллов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1" y="2302946"/>
                <a:ext cx="12117649" cy="1200329"/>
              </a:xfrm>
              <a:prstGeom prst="rect">
                <a:avLst/>
              </a:prstGeom>
              <a:blipFill>
                <a:blip r:embed="rId5"/>
                <a:stretch>
                  <a:fillRect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/>
              <p:nvPr/>
            </p:nvSpPr>
            <p:spPr>
              <a:xfrm>
                <a:off x="-312712" y="4221088"/>
                <a:ext cx="12837729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Практики </m:t>
                      </m:r>
                      <m:r>
                        <a:rPr lang="ru-RU" sz="2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ru-RU" sz="2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Базированные лабораторные по темам (100+ баллов)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712" y="4221088"/>
                <a:ext cx="12837729" cy="430887"/>
              </a:xfrm>
              <a:prstGeom prst="rect">
                <a:avLst/>
              </a:prstGeom>
              <a:blipFill>
                <a:blip r:embed="rId6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/>
              <p:nvPr/>
            </p:nvSpPr>
            <p:spPr>
              <a:xfrm>
                <a:off x="407368" y="5373216"/>
                <a:ext cx="1132556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Экзамен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(зачет)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min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⁡{Текущие задания, Практик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и, ответ на вопрос(−ы)}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7513889-5A29-4BAB-8174-42AFBEF3E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373216"/>
                <a:ext cx="11325561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17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Формат Работы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3392" y="1196752"/>
            <a:ext cx="1132556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Лекции и Зачет/Экзамен</a:t>
            </a:r>
          </a:p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Гибрид Контур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расписанию)</a:t>
            </a:r>
          </a:p>
          <a:p>
            <a:pPr lvl="1"/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Записи Лекций на </a:t>
            </a:r>
            <a:r>
              <a:rPr lang="en-US" sz="2400" strike="sng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</a:t>
            </a:r>
            <a:r>
              <a:rPr lang="ru-RU" sz="2400" strike="sng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(если не буду лениться)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телеге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7513889-5A29-4BAB-8174-42AFBEF3E00D}"/>
              </a:ext>
            </a:extLst>
          </p:cNvPr>
          <p:cNvSpPr/>
          <p:nvPr/>
        </p:nvSpPr>
        <p:spPr>
          <a:xfrm>
            <a:off x="767408" y="3717032"/>
            <a:ext cx="1132556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Вопросы и Практики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Система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Moodle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https://elearn.urfu.ru/course/view.php?id=7989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кодовое слово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daymlnlp</a:t>
            </a:r>
            <a:endParaRPr lang="ru-RU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3140968"/>
            <a:ext cx="5041006" cy="1659843"/>
          </a:xfrm>
          <a:prstGeom prst="rect">
            <a:avLst/>
          </a:prstGeom>
        </p:spPr>
      </p:pic>
      <p:sp>
        <p:nvSpPr>
          <p:cNvPr id="5" name="Улыбающееся лицо 4">
            <a:extLst>
              <a:ext uri="{FF2B5EF4-FFF2-40B4-BE49-F238E27FC236}">
                <a16:creationId xmlns:a16="http://schemas.microsoft.com/office/drawing/2014/main" id="{12DEA643-0D5F-AAD5-0B6C-8596B9EF4EA4}"/>
              </a:ext>
            </a:extLst>
          </p:cNvPr>
          <p:cNvSpPr/>
          <p:nvPr/>
        </p:nvSpPr>
        <p:spPr>
          <a:xfrm rot="10800000">
            <a:off x="6089983" y="4239868"/>
            <a:ext cx="3999789" cy="677374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6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829</Words>
  <Application>Microsoft Office PowerPoint</Application>
  <PresentationFormat>Широкоэкранный</PresentationFormat>
  <Paragraphs>118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Montserrat</vt:lpstr>
      <vt:lpstr>Times New Roman</vt:lpstr>
      <vt:lpstr>Verdana</vt:lpstr>
      <vt:lpstr>Тема Office</vt:lpstr>
      <vt:lpstr>Презентация PowerPoint</vt:lpstr>
      <vt:lpstr>Как же можно делать песни…</vt:lpstr>
      <vt:lpstr>Много книжек я (не я) писал</vt:lpstr>
      <vt:lpstr>Много фокусов видал…</vt:lpstr>
      <vt:lpstr>Много фокусов видал…</vt:lpstr>
      <vt:lpstr>Много фокусов видал…</vt:lpstr>
      <vt:lpstr>Структура Курса</vt:lpstr>
      <vt:lpstr>БРС</vt:lpstr>
      <vt:lpstr>Формат Работы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79</cp:revision>
  <dcterms:created xsi:type="dcterms:W3CDTF">2019-05-20T04:53:11Z</dcterms:created>
  <dcterms:modified xsi:type="dcterms:W3CDTF">2025-09-03T14:44:38Z</dcterms:modified>
</cp:coreProperties>
</file>